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Анализ выбора темы рассказа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написали 5 событий</c:v>
                </c:pt>
                <c:pt idx="1">
                  <c:v>смогли написать 3 события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66AF2-BA26-4014-805A-897E1CA700DA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B4CFF-6374-4C98-9CA8-D57CD53C6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066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626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214290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МБОУ «</a:t>
            </a:r>
            <a:r>
              <a:rPr lang="ru-RU" dirty="0" err="1" smtClean="0">
                <a:latin typeface="Monotype Corsiva" pitchFamily="66" charset="0"/>
              </a:rPr>
              <a:t>Карагайская</a:t>
            </a:r>
            <a:r>
              <a:rPr lang="ru-RU" dirty="0" smtClean="0">
                <a:latin typeface="Monotype Corsiva" pitchFamily="66" charset="0"/>
              </a:rPr>
              <a:t> средняя общеобразовательная школа №2»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2428868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00100" y="2643182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Образовательная практика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«Рассказ на основе личных впечатлений»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6380" y="4572008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Педагог-библиотекарь</a:t>
            </a:r>
          </a:p>
          <a:p>
            <a:r>
              <a:rPr lang="ru-RU" dirty="0" smtClean="0">
                <a:latin typeface="Monotype Corsiva" pitchFamily="66" charset="0"/>
              </a:rPr>
              <a:t>Наталья Игоревна Мошева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2" y="5929330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Ноябрь, 2019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626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2428868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0"/>
            <a:ext cx="76438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Критерии оценки рассказа</a:t>
            </a:r>
            <a:endParaRPr kumimoji="0" lang="ru-RU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Haettenschweiler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aseline="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28596" y="500038"/>
          <a:ext cx="8072494" cy="5277035"/>
        </p:xfrm>
        <a:graphic>
          <a:graphicData uri="http://schemas.openxmlformats.org/drawingml/2006/table">
            <a:tbl>
              <a:tblPr/>
              <a:tblGrid>
                <a:gridCol w="3500462"/>
                <a:gridCol w="4071966"/>
                <a:gridCol w="500066"/>
              </a:tblGrid>
              <a:tr h="2419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Критерий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Балл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23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Композиция рассказа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341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Завязка 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Присутствует завязка рассказа, уместна, интересна.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Завязка присутствует,  но не уместна и нелогична 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Нет завязки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457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Основная часть (кульминация)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Присутствует основная часть, неожиданный и интересный подход к кульминации 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Основная часть рассказа не уместна, не раскрывает сути рассказа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Границы основной части размыты, нет кульминации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Развязка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Развязка присутствует, рассказчик выражает свою мысль о происходящем событии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В развязке не выражено личное отношение к происходящим событием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23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Развязки нет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23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Использование оценочной лексики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192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Фразеологические обороты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Использует 1-3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Не использует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2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Использование сравнений, антонимов, различных частей речи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Использует более 3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Не использует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626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2428868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1071546"/>
            <a:ext cx="835821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 : написать рассказ на основе личных впечатлений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Haettenschweiler" pitchFamily="34" charset="0"/>
              <a:cs typeface="Times New Roman" pitchFamily="18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Для обучающихся 5-6 классов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Форма реализации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данную образовательную практику можно реализовать различными способами: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 КСК;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Цикл занятий в рамках студии «Журналистика»;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В рамках уроков русского языка.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ru-RU" sz="2400" dirty="0" smtClean="0">
              <a:latin typeface="Monotype Corsiva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Время проведения 3 часа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626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2428868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642918"/>
            <a:ext cx="778674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Первый модуль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Выбор темы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 рассказа»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Алгоритм работы: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 тем , как писать рассказ: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запишите 5 событий, которые произошли с вами в последнюю неделю;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запишите 5 событий, которые привлекли ваше  внимание за последнюю неделю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Подчеркните 3 события, которые важны для вас.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3.Из этих трех выберете одно по которому вы хотите высказаться.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Сформулируйте тему своего высказывания.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626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2428868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-1"/>
            <a:ext cx="8929718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Второй модуль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«Создание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 облика прошедших событий, через личные впечатления»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Алгоритм работы: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Знакомство с лексикой, которая помогает передать личные впечатления (таблица)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Схематично отобразить последовательность событий и действий. 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При создании схемы использовать знаки,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эмотзи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, символы.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3.Дополнить схему надписями: 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«Что я чувствовал», «Что ощущал», «Мне понравилось», «Я огорчён»;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Оценочными прилагательными и существительными;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Фразеологическими оборотами.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2000241"/>
          <a:ext cx="8429684" cy="2071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842"/>
                <a:gridCol w="4214842"/>
              </a:tblGrid>
              <a:tr h="30920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положительная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отрицательная</a:t>
                      </a:r>
                      <a:endParaRPr lang="ru-RU" sz="1400" dirty="0"/>
                    </a:p>
                  </a:txBody>
                  <a:tcPr/>
                </a:tc>
              </a:tr>
              <a:tr h="52565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Monotype Corsiva" pitchFamily="66" charset="0"/>
                        </a:rPr>
                        <a:t>Мне нравится…, Я удивлен…, Я рад…, Мне посчастливилось…</a:t>
                      </a:r>
                      <a:endParaRPr lang="ru-RU" sz="14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Monotype Corsiva" pitchFamily="66" charset="0"/>
                        </a:rPr>
                        <a:t>Мне печально…, Я огорчен…, Я зол…, Я расстроен…</a:t>
                      </a:r>
                      <a:endParaRPr lang="ru-RU" sz="14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30920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Monotype Corsiva" pitchFamily="66" charset="0"/>
                        </a:rPr>
                        <a:t>Добрый, Красивый, Чудесный…</a:t>
                      </a:r>
                      <a:endParaRPr lang="ru-RU" sz="14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Monotype Corsiva" pitchFamily="66" charset="0"/>
                        </a:rPr>
                        <a:t>Злой, Уродливый, Отвратительный…</a:t>
                      </a:r>
                      <a:endParaRPr lang="ru-RU" sz="14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30920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Monotype Corsiva" pitchFamily="66" charset="0"/>
                        </a:rPr>
                        <a:t>Засучив рукава…</a:t>
                      </a:r>
                      <a:endParaRPr lang="ru-RU" sz="14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Monotype Corsiva" pitchFamily="66" charset="0"/>
                        </a:rPr>
                        <a:t>Спустя рукава…</a:t>
                      </a:r>
                      <a:endParaRPr lang="ru-RU" sz="14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30920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Monotype Corsiva" pitchFamily="66" charset="0"/>
                        </a:rPr>
                        <a:t>Мама, мамочка…</a:t>
                      </a:r>
                      <a:endParaRPr lang="ru-RU" sz="14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Monotype Corsiva" pitchFamily="66" charset="0"/>
                        </a:rPr>
                        <a:t>Мамаша…</a:t>
                      </a:r>
                      <a:endParaRPr lang="ru-RU" sz="14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30920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Monotype Corsiva" pitchFamily="66" charset="0"/>
                        </a:rPr>
                        <a:t>Классная</a:t>
                      </a:r>
                      <a:r>
                        <a:rPr lang="ru-RU" sz="1400" baseline="0" dirty="0" smtClean="0">
                          <a:latin typeface="Monotype Corsiva" pitchFamily="66" charset="0"/>
                        </a:rPr>
                        <a:t> машина…</a:t>
                      </a:r>
                      <a:endParaRPr lang="ru-RU" sz="14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Monotype Corsiva" pitchFamily="66" charset="0"/>
                        </a:rPr>
                        <a:t>Драндулет…</a:t>
                      </a:r>
                      <a:endParaRPr lang="ru-RU" sz="14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626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2428868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0"/>
            <a:ext cx="8929718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Третий модуль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«Формирование  композиционного хода рассказа»</a:t>
            </a:r>
            <a:endParaRPr kumimoji="0" lang="ru-RU" sz="2400" i="0" u="none" strike="noStrike" cap="none" normalizeH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Haettenschweiler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Алгоритм работы: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Знакомство с элементами композиции текста- повествования (завязка, развитие действия, кульминация, развязка). Чем отличаются – содержательно и стилистически.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Посмотрите на свою схему. Ответьте на вопрос «Какой из элементов относится к завязке, развитию действия, кульминации и развязке»?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Определите в какой части рассказа поместите кульминацию.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Постарайтесь</a:t>
            </a:r>
            <a:r>
              <a:rPr lang="ru-RU" sz="2400" baseline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 можно, выразительнее описать каждый элемент. </a:t>
            </a:r>
            <a:endParaRPr lang="ru-RU" sz="32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user_file_5512d64b55357_10.jpg"/>
          <p:cNvPicPr>
            <a:picLocks noChangeAspect="1"/>
          </p:cNvPicPr>
          <p:nvPr/>
        </p:nvPicPr>
        <p:blipFill>
          <a:blip r:embed="rId3"/>
          <a:srcRect l="6054" t="19531" r="8691" b="21875"/>
          <a:stretch>
            <a:fillRect/>
          </a:stretch>
        </p:blipFill>
        <p:spPr>
          <a:xfrm>
            <a:off x="714348" y="2500306"/>
            <a:ext cx="7215238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626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2428868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231797"/>
            <a:ext cx="778674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Четвертый модуль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«Написать рассказ»</a:t>
            </a:r>
            <a:endParaRPr kumimoji="0" lang="ru-RU" sz="2400" i="0" u="none" strike="noStrike" cap="none" normalizeH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Haettenschweiler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Алгоритм работы: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Просмотрите свои предварительные записи;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Напишите  рассказ используя оценочную лексику.</a:t>
            </a:r>
            <a:endParaRPr kumimoji="0" lang="ru-RU" sz="2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kisspng-computer-icons-business-rule-icon-design-physical-disability-5b0e2bff0916e5.3506482715276554230372.jpg"/>
          <p:cNvPicPr>
            <a:picLocks noChangeAspect="1"/>
          </p:cNvPicPr>
          <p:nvPr/>
        </p:nvPicPr>
        <p:blipFill>
          <a:blip r:embed="rId3"/>
          <a:srcRect l="21239" t="5310" r="22123" b="4424"/>
          <a:stretch>
            <a:fillRect/>
          </a:stretch>
        </p:blipFill>
        <p:spPr>
          <a:xfrm>
            <a:off x="1214414" y="2714620"/>
            <a:ext cx="3059226" cy="3250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626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2428868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231797"/>
            <a:ext cx="864399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Проведение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 образовательной практики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Первый  модуль 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 «Выбор темы рассказа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400" i="0" u="none" strike="noStrike" cap="none" normalizeH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Haettenschweiler" pitchFamily="34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142984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500034" y="1285860"/>
          <a:ext cx="4833950" cy="2817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929058" y="4429132"/>
            <a:ext cx="442915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+mj-lt"/>
              </a:rPr>
              <a:t>В результате выбрали темы:</a:t>
            </a:r>
          </a:p>
          <a:p>
            <a:r>
              <a:rPr lang="ru-RU" sz="2400" dirty="0" smtClean="0">
                <a:latin typeface="Monotype Corsiva" pitchFamily="66" charset="0"/>
              </a:rPr>
              <a:t>«Поездка в город Пермь»</a:t>
            </a:r>
          </a:p>
          <a:p>
            <a:r>
              <a:rPr lang="ru-RU" sz="2400" dirty="0" smtClean="0">
                <a:latin typeface="Monotype Corsiva" pitchFamily="66" charset="0"/>
              </a:rPr>
              <a:t>«Поездка в город Пермь с друзьями»</a:t>
            </a:r>
          </a:p>
          <a:p>
            <a:r>
              <a:rPr lang="ru-RU" sz="2400" dirty="0" smtClean="0">
                <a:latin typeface="Monotype Corsiva" pitchFamily="66" charset="0"/>
              </a:rPr>
              <a:t>«Радужные фонтаны»</a:t>
            </a:r>
          </a:p>
          <a:p>
            <a:r>
              <a:rPr lang="ru-RU" sz="2400" dirty="0" smtClean="0">
                <a:latin typeface="Monotype Corsiva" pitchFamily="66" charset="0"/>
              </a:rPr>
              <a:t>«Мой проект»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626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2428868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0"/>
            <a:ext cx="864399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Проведение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 образовательной практики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Второй модуль 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«Создание облика происшедших событий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400" i="0" u="none" strike="noStrike" cap="none" normalizeH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Haettenschweiler" pitchFamily="34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142984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3" cstate="print"/>
          <a:srcRect l="5000" t="4444" r="-1" b="35555"/>
          <a:stretch>
            <a:fillRect/>
          </a:stretch>
        </p:blipFill>
        <p:spPr>
          <a:xfrm>
            <a:off x="4214810" y="857232"/>
            <a:ext cx="4071966" cy="1928826"/>
          </a:xfrm>
          <a:prstGeom prst="rect">
            <a:avLst/>
          </a:prstGeom>
        </p:spPr>
      </p:pic>
      <p:pic>
        <p:nvPicPr>
          <p:cNvPr id="9" name="Рисунок 8" descr="DSCN196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928670"/>
            <a:ext cx="3214646" cy="2410985"/>
          </a:xfrm>
          <a:prstGeom prst="rect">
            <a:avLst/>
          </a:prstGeom>
        </p:spPr>
      </p:pic>
      <p:pic>
        <p:nvPicPr>
          <p:cNvPr id="11" name="Рисунок 10" descr="DSCN196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3857628"/>
            <a:ext cx="3286148" cy="246461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4348" y="335756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Поездка в город Пермь 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214810" y="2786058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Поездка в город Пермь с друзьями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71472" y="642939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Радужные фонтаны 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214810" y="3857628"/>
            <a:ext cx="45005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результате: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Monotype Corsiva" pitchFamily="66" charset="0"/>
              </a:rPr>
              <a:t>Познакомились с оценочной лексикой;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Monotype Corsiva" pitchFamily="66" charset="0"/>
              </a:rPr>
              <a:t>Схематично отобразили последовательность событий и действий;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Monotype Corsiva" pitchFamily="66" charset="0"/>
              </a:rPr>
              <a:t>Дополнили схему элементами оценочной лексики.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626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8660" y="-535833"/>
            <a:ext cx="9572660" cy="73938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2428868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0"/>
            <a:ext cx="864399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Проведение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 образовательной практики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Третий модуль 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«Создание облика происшедших событий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Haettenschweiler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400" i="0" u="none" strike="noStrike" cap="none" normalizeH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Haettenschweiler" pitchFamily="34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142984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 descr="DSCN19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14346" y="1643050"/>
            <a:ext cx="5214942" cy="391120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5611412"/>
            <a:ext cx="3357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Поездка в город Пермь 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072066" y="3857628"/>
            <a:ext cx="36433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результате: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Monotype Corsiva" pitchFamily="66" charset="0"/>
              </a:rPr>
              <a:t>Познакомились с элементами композиции;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Monotype Corsiva" pitchFamily="66" charset="0"/>
              </a:rPr>
              <a:t>Подписали цветными ручками на схеме, где завязка, развитие действия (1,2,3), кульминация, развязка;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Monotype Corsiva" pitchFamily="66" charset="0"/>
              </a:rPr>
              <a:t>Определили, где кульминация (одна ученица не могла решить, где у нее кульминация).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625</Words>
  <Application>Microsoft Office PowerPoint</Application>
  <PresentationFormat>Экран (4:3)</PresentationFormat>
  <Paragraphs>133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Надежда</cp:lastModifiedBy>
  <cp:revision>73</cp:revision>
  <dcterms:created xsi:type="dcterms:W3CDTF">2019-11-07T04:32:36Z</dcterms:created>
  <dcterms:modified xsi:type="dcterms:W3CDTF">2019-12-12T06:09:42Z</dcterms:modified>
</cp:coreProperties>
</file>